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FFFFFF"/>
                </a:solidFill>
              </a:defRPr>
            </a:pPr>
            <a:r>
              <a:t>RGAnalyzer — exemple de rapport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14300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BED2F0"/>
                </a:solidFill>
              </a:defRPr>
            </a:pPr>
            <a:r>
              <a:t>Données fictives issues de example_clean_sales.csv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Chiffre d’affaires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6 068 €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4640" y="192024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Profit total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3 521 €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192024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Marge globale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58,0 %</a:t>
            </a:r>
          </a:p>
        </p:txBody>
      </p:sp>
      <p:sp>
        <p:nvSpPr>
          <p:cNvPr id="7" name="Rectangle 6"/>
          <p:cNvSpPr/>
          <p:nvPr/>
        </p:nvSpPr>
        <p:spPr>
          <a:xfrm>
            <a:off x="7223760" y="192024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Clients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9418320" y="192024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Produits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040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Jours actifs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24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34640" y="320040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Quantité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60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3200400"/>
            <a:ext cx="2011680" cy="91440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Qualité données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90/100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8463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E6F0FF"/>
                </a:solidFill>
              </a:defRPr>
            </a:pPr>
            <a:r>
              <a:t>Lecture rapide : portefeuille équilibré, top client ≈ 20 % du CA, marge globale saine.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FFFFFF"/>
                </a:solidFill>
              </a:defRPr>
            </a:pPr>
            <a:r>
              <a:t>Top contributeurs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14300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BED2F0"/>
                </a:solidFill>
              </a:defRPr>
            </a:pPr>
            <a:r>
              <a:t>Clients et produits les plus importants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630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Alpha Studio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1 211 €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488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Atelier Bleu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1 149 €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8346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Boulangerie Martin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1 074 €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5204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École Horizon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911 €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2062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Campus Nova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874 €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8920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Freelance Lina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849 €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4630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Abonnement Starter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1 211 €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21488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Support mensuel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1 149 €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28346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Audit Data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1 074 €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9360" y="35204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Dashboard Pro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911 €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062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Formation Excel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874 €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892040"/>
            <a:ext cx="5212080" cy="502920"/>
          </a:xfrm>
          <a:prstGeom prst="rect">
            <a:avLst/>
          </a:prstGeom>
          <a:solidFill>
            <a:srgbClr val="142137"/>
          </a:solidFill>
          <a:ln>
            <a:solidFill>
              <a:srgbClr val="3453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>
              <a:defRPr sz="1000" b="1">
                <a:solidFill>
                  <a:srgbClr val="BEDCFF"/>
                </a:solidFill>
              </a:defRPr>
            </a:pPr>
            <a:r>
              <a:t>Pack crédits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t>849 €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FFFFFF"/>
                </a:solidFill>
              </a:defRPr>
            </a:pPr>
            <a:r>
              <a:t>Qualité des données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14300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BED2F0"/>
                </a:solidFill>
              </a:defRPr>
            </a:pPr>
            <a:r>
              <a:t>Contrôle simple avant décision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058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0F8FF"/>
                </a:solidFill>
              </a:defRPr>
            </a:pPr>
            <a:r>
              <a:t>• Lignes exploitables : 24 / 24</a:t>
            </a:r>
          </a:p>
          <a:p>
            <a:pPr>
              <a:spcAft>
                <a:spcPts val="1000"/>
              </a:spcAft>
              <a:defRPr sz="2200">
                <a:solidFill>
                  <a:srgbClr val="F0F8FF"/>
                </a:solidFill>
              </a:defRPr>
            </a:pPr>
            <a:r>
              <a:t>• Montants manquants : 0</a:t>
            </a:r>
          </a:p>
          <a:p>
            <a:pPr>
              <a:spcAft>
                <a:spcPts val="1000"/>
              </a:spcAft>
              <a:defRPr sz="2200">
                <a:solidFill>
                  <a:srgbClr val="F0F8FF"/>
                </a:solidFill>
              </a:defRPr>
            </a:pPr>
            <a:r>
              <a:t>• Montants invalides / outliers : 0</a:t>
            </a:r>
          </a:p>
          <a:p>
            <a:pPr>
              <a:spcAft>
                <a:spcPts val="1000"/>
              </a:spcAft>
              <a:defRPr sz="2200">
                <a:solidFill>
                  <a:srgbClr val="F0F8FF"/>
                </a:solidFill>
              </a:defRPr>
            </a:pPr>
            <a:r>
              <a:t>• Dates exploitables : 100 %</a:t>
            </a:r>
          </a:p>
          <a:p>
            <a:pPr>
              <a:spcAft>
                <a:spcPts val="1000"/>
              </a:spcAft>
              <a:defRPr sz="2200">
                <a:solidFill>
                  <a:srgbClr val="F0F8FF"/>
                </a:solidFill>
              </a:defRPr>
            </a:pPr>
            <a:r>
              <a:t>• Qualité globale : 90/100 (Excellent)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